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9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427" r:id="rId30"/>
    <p:sldId id="375" r:id="rId31"/>
    <p:sldId id="376" r:id="rId32"/>
    <p:sldId id="426" r:id="rId33"/>
    <p:sldId id="425" r:id="rId34"/>
    <p:sldId id="401" r:id="rId35"/>
    <p:sldId id="420" r:id="rId36"/>
    <p:sldId id="421" r:id="rId37"/>
    <p:sldId id="42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485" autoAdjust="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‘~</a:t>
            </a:r>
            <a:r>
              <a:rPr lang="ko-KR" altLang="en-US" dirty="0"/>
              <a:t>기나 하다</a:t>
            </a:r>
            <a:r>
              <a:rPr lang="en-US" altLang="ko-KR" dirty="0"/>
              <a:t>’</a:t>
            </a:r>
            <a:r>
              <a:rPr lang="ko-KR" altLang="en-US" dirty="0"/>
              <a:t>는 동사</a:t>
            </a:r>
            <a:r>
              <a:rPr lang="en-US" altLang="ko-KR" dirty="0"/>
              <a:t>, </a:t>
            </a:r>
            <a:r>
              <a:rPr lang="ko-KR" altLang="en-US" dirty="0"/>
              <a:t>형용사에 붙어 어떤 일이나 상황이 이루어지기를 기대하기 어렵지만 그래도 그것이 조금이라도 이루어지기를 바라는 뜻을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(p43)</a:t>
            </a:r>
            <a:r>
              <a:rPr lang="ko-KR" altLang="en-US" dirty="0"/>
              <a:t>와 듣고 말하기</a:t>
            </a:r>
            <a:r>
              <a:rPr lang="en-US" altLang="ko-KR" dirty="0"/>
              <a:t>(p46)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환경보호</a:t>
            </a:r>
            <a:endParaRPr lang="en-US" altLang="ko-KR" sz="1200" dirty="0"/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1. </a:t>
            </a:r>
            <a:r>
              <a:rPr lang="ko-KR" altLang="en-US" sz="1200" dirty="0"/>
              <a:t>생활 속에서 환경보호는 실천할 수 있는 방법은 무엇인가요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일회용품 사용 줄이기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2. </a:t>
            </a:r>
            <a:r>
              <a:rPr lang="ko-KR" altLang="en-US" dirty="0"/>
              <a:t>학생들이 실천 할 수 있는 것은 무엇이 있을까요</a:t>
            </a:r>
            <a:r>
              <a:rPr lang="en-US" altLang="ko-KR" dirty="0"/>
              <a:t>? </a:t>
            </a:r>
            <a:r>
              <a:rPr lang="ko-KR" altLang="en-US" dirty="0"/>
              <a:t>물건을 버리지 말고 재활용하기</a:t>
            </a:r>
            <a:endParaRPr lang="en-US" altLang="ko-KR" dirty="0"/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sz="1200" dirty="0"/>
          </a:p>
          <a:p>
            <a:r>
              <a:rPr lang="en-US" altLang="ko-KR" sz="1200" dirty="0"/>
              <a:t>1. </a:t>
            </a:r>
            <a:r>
              <a:rPr lang="ko-KR" altLang="en-US" sz="1200" dirty="0"/>
              <a:t>생활 속에서 환경보호는 실천할 수 있는 방법은 무엇인가요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일회용품 사용 줄이기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/>
              <a:t>학생들이 실천 할 수 있는 것은 무엇이 있을까요</a:t>
            </a:r>
            <a:r>
              <a:rPr lang="en-US" altLang="ko-KR" dirty="0"/>
              <a:t>? </a:t>
            </a:r>
            <a:r>
              <a:rPr lang="ko-KR" altLang="en-US" dirty="0"/>
              <a:t>물건을 버리지 말고 재활용하기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여러분이 생활 속에서 실천하고 있는 환경보호 방법은 무엇이 있나요</a:t>
            </a:r>
            <a:r>
              <a:rPr lang="en-US" altLang="ko-KR" dirty="0"/>
              <a:t>? </a:t>
            </a:r>
            <a:r>
              <a:rPr lang="ko-KR" altLang="en-US" dirty="0"/>
              <a:t>함께 이야기해봐요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262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무엇에 대한 글인가요</a:t>
            </a:r>
            <a:r>
              <a:rPr lang="en-US" altLang="ko-KR" dirty="0"/>
              <a:t>? </a:t>
            </a:r>
            <a:r>
              <a:rPr lang="ko-KR" altLang="en-US" dirty="0"/>
              <a:t>환경 글짓기 대회 안내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대회 기간을 </a:t>
            </a:r>
            <a:r>
              <a:rPr lang="ko-KR" altLang="en-US" dirty="0" err="1"/>
              <a:t>언제인가요</a:t>
            </a:r>
            <a:r>
              <a:rPr lang="en-US" altLang="ko-KR" dirty="0"/>
              <a:t>? 3/12~3/31</a:t>
            </a:r>
          </a:p>
          <a:p>
            <a:pPr marL="228600" indent="-228600">
              <a:buAutoNum type="arabicPeriod"/>
            </a:pPr>
            <a:r>
              <a:rPr lang="ko-KR" altLang="en-US" dirty="0"/>
              <a:t>누가 참여할 수 있나요</a:t>
            </a:r>
            <a:r>
              <a:rPr lang="en-US" altLang="ko-KR" dirty="0"/>
              <a:t>? </a:t>
            </a:r>
            <a:r>
              <a:rPr lang="ko-KR" altLang="en-US" dirty="0"/>
              <a:t>초등</a:t>
            </a:r>
            <a:r>
              <a:rPr lang="en-US" altLang="ko-KR" dirty="0"/>
              <a:t>, </a:t>
            </a:r>
            <a:r>
              <a:rPr lang="ko-KR" altLang="en-US" dirty="0"/>
              <a:t>중</a:t>
            </a:r>
            <a:r>
              <a:rPr lang="en-US" altLang="ko-KR" dirty="0"/>
              <a:t>, </a:t>
            </a:r>
            <a:r>
              <a:rPr lang="ko-KR" altLang="en-US" dirty="0"/>
              <a:t>고등학생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38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(p43)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(p46)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운동회와 분리수거에 대한 글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지난 주에 한글학교에서 무슨 행사를 했나요</a:t>
            </a:r>
            <a:r>
              <a:rPr lang="en-US" altLang="ko-KR" sz="800" dirty="0"/>
              <a:t>? </a:t>
            </a:r>
            <a:r>
              <a:rPr lang="ko-KR" altLang="en-US" sz="800" dirty="0"/>
              <a:t>운동회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                      </a:t>
            </a:r>
            <a:r>
              <a:rPr lang="ko-KR" altLang="en-US" sz="800" dirty="0"/>
              <a:t>어디에서 했나요</a:t>
            </a:r>
            <a:r>
              <a:rPr lang="en-US" altLang="ko-KR" sz="800" dirty="0"/>
              <a:t>? </a:t>
            </a:r>
            <a:r>
              <a:rPr lang="ko-KR" altLang="en-US" sz="800" dirty="0"/>
              <a:t>학교 옆 공원</a:t>
            </a:r>
            <a:r>
              <a:rPr lang="en-US" altLang="ko-KR" sz="800" dirty="0"/>
              <a:t>                     </a:t>
            </a:r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‘~</a:t>
            </a:r>
            <a:r>
              <a:rPr lang="ko-KR" altLang="en-US" dirty="0"/>
              <a:t>더라도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앞 절을 가정하거나 인정해도 뒤 절은 그 기대에 어긋남을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emf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10.pn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3mcjmKcGeo?feature=oembed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blog.naver.com/misodaljh/100189018658" TargetMode="External"/><Relationship Id="rId3" Type="http://schemas.openxmlformats.org/officeDocument/2006/relationships/hyperlink" Target="http://www.seouldailynews.co.kr/coding/news.aspx/6/1/6258" TargetMode="External"/><Relationship Id="rId7" Type="http://schemas.openxmlformats.org/officeDocument/2006/relationships/hyperlink" Target="https://www.pinterest.co.kr/pin/594123375819264246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nterest.pt/pin/586030970247143280/" TargetMode="External"/><Relationship Id="rId5" Type="http://schemas.openxmlformats.org/officeDocument/2006/relationships/hyperlink" Target="https://www.claimscore.co.uk/guides/25/home-insurance/325/tech-solutions-save-electricity-home" TargetMode="External"/><Relationship Id="rId4" Type="http://schemas.openxmlformats.org/officeDocument/2006/relationships/hyperlink" Target="https://twitter.com/fullertonpta/status/988399834926329858" TargetMode="External"/><Relationship Id="rId9" Type="http://schemas.openxmlformats.org/officeDocument/2006/relationships/hyperlink" Target="http://www.ideak.co.kr/board/index.html?id=photo3&amp;no=8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onAw-LO4ic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10852644/5-1_unit-4-&#44648;&#45143;&#54620;-&#51648;&#44396;-&#54632;&#44760;-&#45432;&#47141;&#54644;&#50836;-flash-card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319" y="3348811"/>
            <a:ext cx="1105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3350092"/>
            <a:ext cx="5610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멀더라도</a:t>
            </a: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320" y="2514599"/>
            <a:ext cx="10715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늦다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251459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늦더라도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840" y="4183023"/>
            <a:ext cx="14750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못했다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4185585"/>
            <a:ext cx="58769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못했더라도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318" y="5017236"/>
            <a:ext cx="10103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싫다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826" y="502107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싫더라도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더라도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 adjective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더라도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>
            <a:cxnSpLocks/>
          </p:cNvCxnSpPr>
          <p:nvPr/>
        </p:nvCxnSpPr>
        <p:spPr>
          <a:xfrm>
            <a:off x="5102520" y="286385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>
            <a:cxnSpLocks/>
          </p:cNvCxnSpPr>
          <p:nvPr/>
        </p:nvCxnSpPr>
        <p:spPr>
          <a:xfrm>
            <a:off x="5102520" y="362917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>
            <a:cxnSpLocks/>
          </p:cNvCxnSpPr>
          <p:nvPr/>
        </p:nvCxnSpPr>
        <p:spPr>
          <a:xfrm>
            <a:off x="5102520" y="44738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>
            <a:cxnSpLocks/>
          </p:cNvCxnSpPr>
          <p:nvPr/>
        </p:nvCxnSpPr>
        <p:spPr>
          <a:xfrm>
            <a:off x="5102520" y="535898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150596" y="68340"/>
            <a:ext cx="7130137" cy="947774"/>
            <a:chOff x="2383730" y="68340"/>
            <a:chExt cx="5246414" cy="94777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943440" y="86290"/>
              <a:ext cx="468670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3730" y="68340"/>
              <a:ext cx="559709" cy="646331"/>
            </a:xfrm>
            <a:prstGeom prst="rect">
              <a:avLst/>
            </a:prstGeom>
          </p:spPr>
        </p:pic>
      </p:grpSp>
      <p:sp>
        <p:nvSpPr>
          <p:cNvPr id="19" name="Down Arrow 1">
            <a:extLst>
              <a:ext uri="{FF2B5EF4-FFF2-40B4-BE49-F238E27FC236}">
                <a16:creationId xmlns:a16="http://schemas.microsoft.com/office/drawing/2014/main" id="{1079E75C-83D0-4A72-8FD3-2D25A87829C6}"/>
              </a:ext>
            </a:extLst>
          </p:cNvPr>
          <p:cNvSpPr/>
          <p:nvPr/>
        </p:nvSpPr>
        <p:spPr>
          <a:xfrm>
            <a:off x="4237032" y="2733834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더라도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P.20)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17765" y="86290"/>
            <a:ext cx="6796761" cy="929824"/>
            <a:chOff x="2417765" y="86290"/>
            <a:chExt cx="679676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77474" y="86290"/>
              <a:ext cx="62370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7765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73168" y="2060776"/>
            <a:ext cx="4006850" cy="1156536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괜찮아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늦더라도 </a:t>
            </a:r>
            <a:r>
              <a:rPr lang="ko-KR" altLang="en-US" sz="2400" dirty="0">
                <a:solidFill>
                  <a:schemeClr val="tx1"/>
                </a:solidFill>
              </a:rPr>
              <a:t>꼭 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55843" y="2058272"/>
            <a:ext cx="3411939" cy="1156536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미안해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좀 늦을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어떡하지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51102" y="84867"/>
            <a:ext cx="6730087" cy="931247"/>
            <a:chOff x="2451102" y="84867"/>
            <a:chExt cx="6730087" cy="931247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10812" y="86290"/>
              <a:ext cx="61703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1102" y="84867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46244" y="2657640"/>
            <a:ext cx="4545965" cy="32962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E222C2-A4DE-4C96-97A8-D2EC43AAE2C5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더라도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P.20)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73957" y="1973046"/>
            <a:ext cx="3918018" cy="107987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멀더라도</a:t>
            </a:r>
            <a:r>
              <a:rPr lang="ko-KR" altLang="en-US" sz="2400" dirty="0">
                <a:solidFill>
                  <a:schemeClr val="tx1"/>
                </a:solidFill>
              </a:rPr>
              <a:t> 걸어가자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운동도 하고 </a:t>
            </a:r>
            <a:r>
              <a:rPr lang="ko-KR" altLang="en-US" sz="2400" dirty="0" err="1">
                <a:solidFill>
                  <a:schemeClr val="tx1"/>
                </a:solidFill>
              </a:rPr>
              <a:t>좋잖아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38065" y="1970797"/>
            <a:ext cx="3394363" cy="107987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여기서 도서관까지 좀 먼데 버스 타고 갈까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17752" y="86290"/>
            <a:ext cx="6996787" cy="929824"/>
            <a:chOff x="2317752" y="86290"/>
            <a:chExt cx="699678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77462" y="86290"/>
              <a:ext cx="64370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7752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787" y="2288931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53114E-B4E3-4F61-BA12-7F8FEB983D07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더라도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.(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P.20)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21242" y="1952983"/>
            <a:ext cx="4434393" cy="1329713"/>
          </a:xfrm>
          <a:prstGeom prst="wedgeRoundRectCallout">
            <a:avLst>
              <a:gd name="adj1" fmla="val -42183"/>
              <a:gd name="adj2" fmla="val 7423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선생님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어제 몸이 아파서 숙제를 다 못했어요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어떻게 할까요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30035" y="1952983"/>
            <a:ext cx="3210423" cy="132971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다 </a:t>
            </a:r>
            <a:r>
              <a:rPr lang="ko-KR" altLang="en-US" sz="2400" b="1" dirty="0">
                <a:solidFill>
                  <a:srgbClr val="FF0000"/>
                </a:solidFill>
              </a:rPr>
              <a:t>못했더라도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그냥 내세요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78360" y="86290"/>
            <a:ext cx="7044411" cy="929824"/>
            <a:chOff x="2318157" y="86290"/>
            <a:chExt cx="6672936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77867" y="86290"/>
              <a:ext cx="611322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8157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5FF1B5-5574-4CA2-BDDC-DF50CA2AAD45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더라도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.(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워크북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P.20)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70035" y="3246793"/>
            <a:ext cx="3307334" cy="2737810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70714" y="2219324"/>
            <a:ext cx="3923859" cy="113347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엄마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난 당근이 싫어요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이거 안 먹으면 안 돼요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01053" y="2219325"/>
            <a:ext cx="4268981" cy="113347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편식하면 안 좋은 거 알지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먹기 </a:t>
            </a:r>
            <a:r>
              <a:rPr lang="ko-KR" altLang="en-US" sz="2400" b="1" dirty="0">
                <a:solidFill>
                  <a:srgbClr val="FF0000"/>
                </a:solidFill>
              </a:rPr>
              <a:t>싫더라도</a:t>
            </a:r>
            <a:r>
              <a:rPr lang="ko-KR" altLang="en-US" sz="2400" dirty="0">
                <a:solidFill>
                  <a:schemeClr val="tx1"/>
                </a:solidFill>
              </a:rPr>
              <a:t> 다 먹어야 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80985" y="86290"/>
            <a:ext cx="7015075" cy="929824"/>
            <a:chOff x="2379738" y="86290"/>
            <a:chExt cx="5378715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004594" y="86290"/>
              <a:ext cx="475385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9738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847975" y="3940016"/>
            <a:ext cx="64960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(</a:t>
            </a:r>
            <a:r>
              <a:rPr lang="ko-KR" altLang="en-US" sz="2500" dirty="0"/>
              <a:t>아무리 아프다</a:t>
            </a:r>
            <a:r>
              <a:rPr lang="en-US" altLang="ko-KR" sz="2500" dirty="0"/>
              <a:t>) </a:t>
            </a:r>
            <a:r>
              <a:rPr lang="ko-KR" altLang="en-US" sz="2500" dirty="0"/>
              <a:t>병원에는 가지 않을 거예요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985" y="4429613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804970" y="4457210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아무리 아프더라도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727616" y="5329010"/>
            <a:ext cx="69047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아무리 아프더라도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병원에는 가지 않을 거예요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510274" y="3237825"/>
            <a:ext cx="36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https://in.pinterest.com/pin/654710864552702427/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D39B56-D152-41E9-884E-E101049DF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1423" y="1345712"/>
            <a:ext cx="2489154" cy="222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83089" y="86290"/>
            <a:ext cx="6930110" cy="929824"/>
            <a:chOff x="2429696" y="86290"/>
            <a:chExt cx="557534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89405" y="86290"/>
              <a:ext cx="501563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  <a:p>
              <a:pPr algn="ctr"/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9696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497456" y="3836950"/>
            <a:ext cx="71970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</a:t>
            </a:r>
            <a:r>
              <a:rPr lang="en-US" altLang="ko-KR" sz="2500" dirty="0"/>
              <a:t>(</a:t>
            </a:r>
            <a:r>
              <a:rPr lang="ko-KR" altLang="en-US" sz="2500" dirty="0"/>
              <a:t>늦게 일어나다</a:t>
            </a:r>
            <a:r>
              <a:rPr lang="en-US" altLang="ko-KR" sz="2500" dirty="0"/>
              <a:t>) </a:t>
            </a:r>
            <a:r>
              <a:rPr lang="ko-KR" altLang="en-US" sz="2500" dirty="0"/>
              <a:t>아침밥은 꼭 먹고 가야 돼요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868" y="443789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150342" y="4461032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늦게 일어나더라도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573906" y="5326814"/>
            <a:ext cx="7044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늦게 일어나더라도</a:t>
            </a:r>
            <a:r>
              <a:rPr lang="ko-KR" altLang="en-US" sz="2500" dirty="0"/>
              <a:t> 아침밥은 꼭 먹고 가야 돼요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309660" y="3343794"/>
            <a:ext cx="49997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https://www.pinterest.com/pin/627407791821644088/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933360-1CA8-4B32-89B4-4F69FAEE73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931" y="1467347"/>
            <a:ext cx="2214138" cy="220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86290"/>
            <a:ext cx="6809461" cy="929824"/>
            <a:chOff x="2411415" y="86290"/>
            <a:chExt cx="680946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415" y="124302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01752" y="4022913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지금 가다</a:t>
            </a:r>
            <a:r>
              <a:rPr lang="en-US" altLang="ko-KR" sz="2500" dirty="0"/>
              <a:t>) </a:t>
            </a:r>
            <a:r>
              <a:rPr lang="ko-KR" altLang="en-US" sz="2500" dirty="0"/>
              <a:t>약속 시간에 늦을 거예요</a:t>
            </a:r>
            <a:r>
              <a:rPr lang="en-US" altLang="ko-KR" sz="25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065" y="449395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018572" y="4559077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지금 가더라도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3242977" y="5247297"/>
            <a:ext cx="7477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지금 가더라도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약속 시간에 늦을 거예요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215423" y="3357251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https://twitter.com/fullertonpta/status/988399834926329858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D5299A-42D0-4A20-97CD-24BA5036E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461" y="1171482"/>
            <a:ext cx="1771079" cy="251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기나 하다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86014" y="2945357"/>
            <a:ext cx="11285846" cy="132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우리 아이는 환경 보호의 중요성을 몰라서 </a:t>
            </a:r>
            <a:r>
              <a:rPr lang="ko-KR" altLang="en-US" sz="2400" dirty="0" err="1"/>
              <a:t>큰일이에요</a:t>
            </a:r>
            <a:r>
              <a:rPr lang="en-US" altLang="ko-KR" sz="2400" dirty="0"/>
              <a:t>.  </a:t>
            </a:r>
            <a:r>
              <a:rPr lang="ko-KR" altLang="en-US" sz="2400" dirty="0"/>
              <a:t>분리수거나 재활용은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</a:t>
            </a:r>
            <a:r>
              <a:rPr lang="ko-KR" altLang="en-US" sz="2400" dirty="0"/>
              <a:t>    바라지도 않아요</a:t>
            </a:r>
            <a:r>
              <a:rPr lang="en-US" altLang="ko-KR" sz="2400" dirty="0"/>
              <a:t>. </a:t>
            </a:r>
            <a:r>
              <a:rPr lang="ko-KR" altLang="en-US" sz="2400" dirty="0"/>
              <a:t>밖에 나갈 때 전기를 </a:t>
            </a:r>
            <a:r>
              <a:rPr lang="ko-KR" altLang="en-US" sz="2400" b="1" u="sng" dirty="0">
                <a:solidFill>
                  <a:srgbClr val="FF0000"/>
                </a:solidFill>
              </a:rPr>
              <a:t>끄기나 하면 </a:t>
            </a:r>
            <a:r>
              <a:rPr lang="ko-KR" altLang="en-US" sz="2400" dirty="0" err="1"/>
              <a:t>좋겠어요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2. </a:t>
            </a:r>
            <a:r>
              <a:rPr lang="en-US" altLang="ko-KR" sz="2400" dirty="0"/>
              <a:t>A</a:t>
            </a:r>
            <a:r>
              <a:rPr lang="ko-KR" altLang="en-US" sz="2400" dirty="0"/>
              <a:t>  옷이 </a:t>
            </a:r>
            <a:r>
              <a:rPr lang="ko-KR" altLang="en-US" sz="2400" dirty="0" err="1"/>
              <a:t>제게</a:t>
            </a:r>
            <a:r>
              <a:rPr lang="ko-KR" altLang="en-US" sz="2400" dirty="0"/>
              <a:t> 잘 어울리지 않을 것 같아요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제가 볼 때는 잘 어울리는 것 같은데</a:t>
            </a:r>
            <a:r>
              <a:rPr lang="en-US" altLang="ko-KR" sz="2400" dirty="0"/>
              <a:t>. </a:t>
            </a:r>
            <a:r>
              <a:rPr lang="ko-KR" altLang="en-US" sz="2400" dirty="0"/>
              <a:t>한번 </a:t>
            </a:r>
            <a:r>
              <a:rPr lang="ko-KR" altLang="en-US" sz="2400" b="1" u="sng" dirty="0">
                <a:solidFill>
                  <a:srgbClr val="FF0000"/>
                </a:solidFill>
              </a:rPr>
              <a:t>입어 보기나 하세요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when some situation is unlikely but the speaker is still hopeful it may happen.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299992" y="75548"/>
            <a:ext cx="6920589" cy="940566"/>
            <a:chOff x="2421964" y="75548"/>
            <a:chExt cx="5769068" cy="940566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2981674" y="86290"/>
              <a:ext cx="520935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1964" y="75548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1488" y="3079859"/>
            <a:ext cx="25479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입어 보다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082906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입어 보기나 하다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1" y="2317969"/>
            <a:ext cx="2915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제시간에 오다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471" y="232389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제시간에 오기나 하다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2464" y="3841749"/>
            <a:ext cx="18953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놀다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841917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놀기나 하다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1488" y="4603639"/>
            <a:ext cx="22494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신어 보다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60092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신어 보기나 하다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기나 하다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adjective 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기나 하다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>
            <a:cxnSpLocks/>
          </p:cNvCxnSpPr>
          <p:nvPr/>
        </p:nvCxnSpPr>
        <p:spPr>
          <a:xfrm>
            <a:off x="5105400" y="2656684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>
            <a:cxnSpLocks/>
          </p:cNvCxnSpPr>
          <p:nvPr/>
        </p:nvCxnSpPr>
        <p:spPr>
          <a:xfrm>
            <a:off x="5105400" y="339672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>
            <a:cxnSpLocks/>
          </p:cNvCxnSpPr>
          <p:nvPr/>
        </p:nvCxnSpPr>
        <p:spPr>
          <a:xfrm>
            <a:off x="5105400" y="413676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>
            <a:cxnSpLocks/>
          </p:cNvCxnSpPr>
          <p:nvPr/>
        </p:nvCxnSpPr>
        <p:spPr>
          <a:xfrm>
            <a:off x="5105400" y="4876800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48944" y="2450986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336802" y="80624"/>
            <a:ext cx="6958687" cy="935961"/>
            <a:chOff x="2753184" y="80153"/>
            <a:chExt cx="6958687" cy="935961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312894" y="86290"/>
              <a:ext cx="63989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184" y="8015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0BAD5-4F0A-42BF-8157-1C98BAAA5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236" y="0"/>
            <a:ext cx="859254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0" y="1324762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기나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93940" y="86290"/>
            <a:ext cx="7044411" cy="929824"/>
            <a:chOff x="2293940" y="86290"/>
            <a:chExt cx="704441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53649" y="86290"/>
              <a:ext cx="648470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3940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70957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88356" y="2345379"/>
            <a:ext cx="4034397" cy="1083620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늦지 말고 </a:t>
            </a:r>
            <a:r>
              <a:rPr lang="ko-KR" altLang="en-US" sz="2400" b="1" dirty="0">
                <a:solidFill>
                  <a:srgbClr val="FF0000"/>
                </a:solidFill>
              </a:rPr>
              <a:t>제시간에 오기나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내가 뭐 준비할까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51488" y="86290"/>
            <a:ext cx="7006311" cy="929824"/>
            <a:chOff x="2392300" y="86290"/>
            <a:chExt cx="5743993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52009" y="86290"/>
              <a:ext cx="518428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2300" y="126751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15751" y="3124201"/>
            <a:ext cx="4239597" cy="28740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420AFC-0A11-451D-B9BB-AC8717815EA6}"/>
              </a:ext>
            </a:extLst>
          </p:cNvPr>
          <p:cNvSpPr txBox="1"/>
          <p:nvPr/>
        </p:nvSpPr>
        <p:spPr>
          <a:xfrm>
            <a:off x="1777969" y="133322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기나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17009" y="2079890"/>
            <a:ext cx="4239597" cy="1010952"/>
          </a:xfrm>
          <a:prstGeom prst="wedgeRoundRectCallout">
            <a:avLst>
              <a:gd name="adj1" fmla="val -50404"/>
              <a:gd name="adj2" fmla="val 12531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내가 보기에는 괜찮은 것 같은데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한번 </a:t>
            </a:r>
            <a:r>
              <a:rPr lang="ko-KR" altLang="en-US" sz="2400" b="1" dirty="0">
                <a:solidFill>
                  <a:srgbClr val="FF0000"/>
                </a:solidFill>
              </a:rPr>
              <a:t>입어 보기나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431665" y="2127728"/>
            <a:ext cx="3639645" cy="1077627"/>
          </a:xfrm>
          <a:prstGeom prst="wedgeRoundRectCallout">
            <a:avLst>
              <a:gd name="adj1" fmla="val 47214"/>
              <a:gd name="adj2" fmla="val 8165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옷 괜찮을까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좀 작을 거 같은데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03710" y="86290"/>
            <a:ext cx="7082512" cy="929824"/>
            <a:chOff x="2371874" y="86290"/>
            <a:chExt cx="5646386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31583" y="86290"/>
              <a:ext cx="50866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1874" y="114345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02099" y="2924176"/>
            <a:ext cx="4137025" cy="30598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5CF3E9-D9AF-4C33-931E-D010AE6700BA}"/>
              </a:ext>
            </a:extLst>
          </p:cNvPr>
          <p:cNvSpPr txBox="1"/>
          <p:nvPr/>
        </p:nvSpPr>
        <p:spPr>
          <a:xfrm>
            <a:off x="1777970" y="1260486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기나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532116" y="2137648"/>
            <a:ext cx="3374134" cy="1172004"/>
          </a:xfrm>
          <a:prstGeom prst="wedgeRoundRectCallout">
            <a:avLst>
              <a:gd name="adj1" fmla="val -63287"/>
              <a:gd name="adj2" fmla="val 7011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신발 좀 작을 것 같은데 괜찮을까요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508655" y="2137648"/>
            <a:ext cx="3300451" cy="1291352"/>
          </a:xfrm>
          <a:prstGeom prst="wedgeRoundRectCallout">
            <a:avLst>
              <a:gd name="adj1" fmla="val 69638"/>
              <a:gd name="adj2" fmla="val 843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내가 보기에는 괜찮은 것 같은데 한번 </a:t>
            </a:r>
            <a:r>
              <a:rPr lang="ko-KR" altLang="en-US" sz="2400" b="1" dirty="0">
                <a:solidFill>
                  <a:srgbClr val="FF0000"/>
                </a:solidFill>
              </a:rPr>
              <a:t>신어 보기나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59057" y="86290"/>
            <a:ext cx="7015836" cy="929824"/>
            <a:chOff x="2374723" y="86290"/>
            <a:chExt cx="596737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34433" y="86290"/>
              <a:ext cx="540766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4723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60EB21-DE9C-49A8-96D1-117F214464E9}"/>
              </a:ext>
            </a:extLst>
          </p:cNvPr>
          <p:cNvSpPr txBox="1"/>
          <p:nvPr/>
        </p:nvSpPr>
        <p:spPr>
          <a:xfrm>
            <a:off x="1777970" y="128405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기나 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96715E-CB74-4428-B56A-4FA6428D3ED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614546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64424" y="2204321"/>
            <a:ext cx="3955201" cy="1224679"/>
          </a:xfrm>
          <a:prstGeom prst="wedgeRoundRectCallout">
            <a:avLst>
              <a:gd name="adj1" fmla="val -56211"/>
              <a:gd name="adj2" fmla="val 7246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나는 여행은 안 가더라도 실컷 </a:t>
            </a:r>
            <a:r>
              <a:rPr lang="ko-KR" altLang="en-US" sz="2400" b="1" dirty="0">
                <a:solidFill>
                  <a:srgbClr val="FF0000"/>
                </a:solidFill>
              </a:rPr>
              <a:t>놀기나 했으면 </a:t>
            </a:r>
            <a:r>
              <a:rPr lang="ko-KR" altLang="en-US" sz="2400" dirty="0" err="1">
                <a:solidFill>
                  <a:schemeClr val="tx1"/>
                </a:solidFill>
              </a:rPr>
              <a:t>좋겠어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173735" y="2204322"/>
            <a:ext cx="3319273" cy="1048033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이번 방학에 여행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가고 싶어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302747" y="86290"/>
            <a:ext cx="6904710" cy="929824"/>
            <a:chOff x="2433517" y="86290"/>
            <a:chExt cx="5668319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93226" y="86290"/>
              <a:ext cx="5108610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3517" y="102287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잠그면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877370" y="3730880"/>
            <a:ext cx="6437260" cy="60664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필요하지 않은 불은 </a:t>
            </a:r>
            <a:r>
              <a:rPr lang="en-US" altLang="ko-KR" sz="2500" dirty="0"/>
              <a:t>____________________ . 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995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끄기나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끄면 </a:t>
            </a:r>
            <a:r>
              <a:rPr lang="ko-KR" altLang="en-US" sz="2500" dirty="0" err="1"/>
              <a:t>몰라도요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9103262" y="3006868"/>
            <a:ext cx="3250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https://www.claimscore.co.uk/guides/25/home-insurance/325/tech-solutions-save-electricity-home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D6D06C9-E4F9-4552-893A-7EA392A24F1B}"/>
              </a:ext>
            </a:extLst>
          </p:cNvPr>
          <p:cNvSpPr/>
          <p:nvPr/>
        </p:nvSpPr>
        <p:spPr>
          <a:xfrm>
            <a:off x="7077456" y="4742649"/>
            <a:ext cx="411480" cy="3991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C69E82-AA67-4804-83C6-096563450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004" y="1127453"/>
            <a:ext cx="4321993" cy="230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26541" y="12075"/>
            <a:ext cx="7114985" cy="929824"/>
            <a:chOff x="2688960" y="12075"/>
            <a:chExt cx="7114985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312894" y="12075"/>
              <a:ext cx="6491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88960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2" y="4628733"/>
            <a:ext cx="4576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생각하기나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버리기나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 </a:t>
            </a:r>
            <a:r>
              <a:rPr lang="ko-KR" altLang="en-US" sz="2500" dirty="0"/>
              <a:t>먹는 것을 좋아해요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24470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730658" y="3054108"/>
            <a:ext cx="46516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https://www.pinterest.pt/pin/586030970247143280/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2572658" y="3699926"/>
            <a:ext cx="7046685" cy="60664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 물건을 버리기 전에 한 번 더 </a:t>
            </a:r>
            <a:r>
              <a:rPr lang="en-US" altLang="ko-KR" sz="2500" dirty="0"/>
              <a:t>_________________.</a:t>
            </a:r>
            <a:endParaRPr lang="en-US"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019A3D-0B17-4A0E-984E-35AC3E6C3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472" y="1234252"/>
            <a:ext cx="2877057" cy="216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33328" y="54684"/>
            <a:ext cx="7133310" cy="961430"/>
            <a:chOff x="2397238" y="54684"/>
            <a:chExt cx="5040917" cy="96143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5694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기나 하다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7238" y="54684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02" y="367798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96627" y="458254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잡고 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42672" y="4582548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뽑는 셈이에요</a:t>
            </a:r>
            <a:r>
              <a:rPr lang="en-US" altLang="ko-KR" sz="2500" dirty="0"/>
              <a:t>.</a:t>
            </a:r>
            <a:r>
              <a:rPr lang="en-US" sz="25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96627" y="527976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뽑아 놓기나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7213534" y="3055574"/>
            <a:ext cx="39192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https://www.pinterest.co.kr/pin/594123375819264246/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959C2-F86D-44CE-8517-2CB46B87F68D}"/>
              </a:ext>
            </a:extLst>
          </p:cNvPr>
          <p:cNvSpPr txBox="1"/>
          <p:nvPr/>
        </p:nvSpPr>
        <p:spPr>
          <a:xfrm>
            <a:off x="1754188" y="3583598"/>
            <a:ext cx="8683625" cy="60664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텔레비전을 안 볼 때는 전기 코드를 </a:t>
            </a:r>
            <a:r>
              <a:rPr lang="en-US" altLang="ko-KR" sz="2500" dirty="0"/>
              <a:t>___________________.</a:t>
            </a:r>
            <a:endParaRPr lang="en-US" sz="25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1FCDF00-CC27-4A29-8C39-553580D38221}"/>
              </a:ext>
            </a:extLst>
          </p:cNvPr>
          <p:cNvSpPr/>
          <p:nvPr/>
        </p:nvSpPr>
        <p:spPr>
          <a:xfrm>
            <a:off x="1524001" y="5237510"/>
            <a:ext cx="609328" cy="5666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FF38A-6DAA-4A60-9E62-8924D7235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1236" y="1227798"/>
            <a:ext cx="2069528" cy="212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P.46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D922CB-5816-4459-AD35-25CDF73982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91" y="1754605"/>
            <a:ext cx="4244245" cy="33097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181765-4EFC-42E3-A931-26F272B841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4876" y="1136742"/>
            <a:ext cx="5870713" cy="4403645"/>
          </a:xfrm>
          <a:prstGeom prst="rect">
            <a:avLst/>
          </a:prstGeom>
        </p:spPr>
      </p:pic>
      <p:pic>
        <p:nvPicPr>
          <p:cNvPr id="3" name="008_4과듣고말하기">
            <a:hlinkClick r:id="" action="ppaction://media"/>
            <a:extLst>
              <a:ext uri="{FF2B5EF4-FFF2-40B4-BE49-F238E27FC236}">
                <a16:creationId xmlns:a16="http://schemas.microsoft.com/office/drawing/2014/main" id="{928F6F3E-6D6E-4C70-9572-5F937F3B07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28163" y="73838"/>
            <a:ext cx="664781" cy="66478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97AC146-1612-4230-9F0F-6A9F29F76F50}"/>
              </a:ext>
            </a:extLst>
          </p:cNvPr>
          <p:cNvSpPr/>
          <p:nvPr/>
        </p:nvSpPr>
        <p:spPr>
          <a:xfrm>
            <a:off x="6096000" y="2670048"/>
            <a:ext cx="432816" cy="3474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BACD73-AF20-4046-BDA2-BD6CB0F3FA76}"/>
              </a:ext>
            </a:extLst>
          </p:cNvPr>
          <p:cNvSpPr/>
          <p:nvPr/>
        </p:nvSpPr>
        <p:spPr>
          <a:xfrm>
            <a:off x="6096000" y="4550826"/>
            <a:ext cx="432816" cy="3474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P.46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6648901" y="5902675"/>
            <a:ext cx="37818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biz.newdaily.co.kr/site/data/html/2019/04/22/2019042200111.html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745B2A-DFAE-4CB3-8F20-8F281BDF9D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810" y="815511"/>
            <a:ext cx="5353878" cy="53543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1823D7-3220-4C7F-BEAA-FEA8BD23B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3036" y="845221"/>
            <a:ext cx="5367130" cy="2647469"/>
          </a:xfrm>
          <a:prstGeom prst="rect">
            <a:avLst/>
          </a:prstGeom>
        </p:spPr>
      </p:pic>
      <p:pic>
        <p:nvPicPr>
          <p:cNvPr id="5" name="008_4과듣고말하기">
            <a:hlinkClick r:id="" action="ppaction://media"/>
            <a:extLst>
              <a:ext uri="{FF2B5EF4-FFF2-40B4-BE49-F238E27FC236}">
                <a16:creationId xmlns:a16="http://schemas.microsoft.com/office/drawing/2014/main" id="{192FB199-0A3D-4230-BDF8-9CC294447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20481" y="80734"/>
            <a:ext cx="737933" cy="73793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B97F8D7-FCFF-4107-9993-36D11CDAC7BB}"/>
              </a:ext>
            </a:extLst>
          </p:cNvPr>
          <p:cNvSpPr/>
          <p:nvPr/>
        </p:nvSpPr>
        <p:spPr>
          <a:xfrm>
            <a:off x="1627632" y="2423160"/>
            <a:ext cx="4105656" cy="8321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5267E51-8330-4061-8F77-2BD34F06CDBC}"/>
              </a:ext>
            </a:extLst>
          </p:cNvPr>
          <p:cNvSpPr/>
          <p:nvPr/>
        </p:nvSpPr>
        <p:spPr>
          <a:xfrm>
            <a:off x="1627632" y="5001768"/>
            <a:ext cx="4105656" cy="6126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DD69E9-6C39-4BF9-BDFA-760925530D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6262" y="3835924"/>
            <a:ext cx="1260678" cy="199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P.47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en-US" sz="32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9507CE-C3FE-458E-B8AC-338A30C9F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38" y="1054327"/>
            <a:ext cx="6675071" cy="50180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0D9E1F-C36D-4BFE-B3EC-92FC3D232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456" y="1045406"/>
            <a:ext cx="2115312" cy="15527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E8D5F8-1565-4AC2-82D8-0767994A3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4768" y="2550843"/>
            <a:ext cx="1778356" cy="12986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FD449B-656C-481A-B485-75237952E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9139" y="3435503"/>
            <a:ext cx="2008355" cy="14389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FEA2AD-D8B3-4942-9041-698ADEF110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4768" y="4823379"/>
            <a:ext cx="1781712" cy="127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0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668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환경보호는 왜 중요한가요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환경을 보호하기 위해서 우리가</a:t>
            </a:r>
            <a:endParaRPr lang="en-US" altLang="ko-KR" sz="25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r>
              <a:rPr lang="ko-KR" altLang="en-US" sz="2500" dirty="0">
                <a:solidFill>
                  <a:srgbClr val="000000"/>
                </a:solidFill>
              </a:rPr>
              <a:t>할 수 있는 일은 무엇일까요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463351" y="5847108"/>
            <a:ext cx="4985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http://www.seouldailynews.co.kr/coding/news.aspx/6/1/6258/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1F4384-A041-4B90-9F09-23E8B99DE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44" y="1136278"/>
            <a:ext cx="4166521" cy="470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7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P.48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환경 단체의 행사에 대한 안내예요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8BD1147-993C-43ED-A945-5D0256BF4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974" y="1477559"/>
            <a:ext cx="7709849" cy="460921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5A6E8A-C41D-4F81-BA66-6E7431EDFBF5}"/>
              </a:ext>
            </a:extLst>
          </p:cNvPr>
          <p:cNvSpPr/>
          <p:nvPr/>
        </p:nvSpPr>
        <p:spPr>
          <a:xfrm>
            <a:off x="6166899" y="2779776"/>
            <a:ext cx="125802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32ACB5-F9B4-4FAE-ACBF-0E5C21AB6BE6}"/>
              </a:ext>
            </a:extLst>
          </p:cNvPr>
          <p:cNvSpPr/>
          <p:nvPr/>
        </p:nvSpPr>
        <p:spPr>
          <a:xfrm>
            <a:off x="4472211" y="3305218"/>
            <a:ext cx="125802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8ADA02A-6F4C-4941-8589-76DD0FA32C94}"/>
              </a:ext>
            </a:extLst>
          </p:cNvPr>
          <p:cNvSpPr/>
          <p:nvPr/>
        </p:nvSpPr>
        <p:spPr>
          <a:xfrm>
            <a:off x="3843196" y="3629992"/>
            <a:ext cx="125802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0" y="159246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P.48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313948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18212E6-344B-4EDF-A29D-75D512C5F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064" y="840436"/>
            <a:ext cx="6398054" cy="534250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4F3396D-2961-449E-90D6-59CA37F9E339}"/>
              </a:ext>
            </a:extLst>
          </p:cNvPr>
          <p:cNvSpPr/>
          <p:nvPr/>
        </p:nvSpPr>
        <p:spPr>
          <a:xfrm>
            <a:off x="3337560" y="2157034"/>
            <a:ext cx="576072" cy="3474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1288080-03F9-4299-A5C4-07443EB8F958}"/>
              </a:ext>
            </a:extLst>
          </p:cNvPr>
          <p:cNvSpPr/>
          <p:nvPr/>
        </p:nvSpPr>
        <p:spPr>
          <a:xfrm>
            <a:off x="3337560" y="5052634"/>
            <a:ext cx="576072" cy="3474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P.49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CAB0969-5365-4AD7-A5AA-F9D6464B7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" y="947133"/>
            <a:ext cx="10405290" cy="4478906"/>
          </a:xfrm>
          <a:prstGeom prst="rect">
            <a:avLst/>
          </a:prstGeom>
        </p:spPr>
      </p:pic>
      <p:sp>
        <p:nvSpPr>
          <p:cNvPr id="9" name="Smiley Face 8">
            <a:extLst>
              <a:ext uri="{FF2B5EF4-FFF2-40B4-BE49-F238E27FC236}">
                <a16:creationId xmlns:a16="http://schemas.microsoft.com/office/drawing/2014/main" id="{185720B8-F79F-43C1-94E0-8577B6704EB4}"/>
              </a:ext>
            </a:extLst>
          </p:cNvPr>
          <p:cNvSpPr/>
          <p:nvPr/>
        </p:nvSpPr>
        <p:spPr>
          <a:xfrm>
            <a:off x="255137" y="5377314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CF0817-CA69-487C-9396-BD49A001F02E}"/>
              </a:ext>
            </a:extLst>
          </p:cNvPr>
          <p:cNvSpPr txBox="1"/>
          <p:nvPr/>
        </p:nvSpPr>
        <p:spPr>
          <a:xfrm>
            <a:off x="1115568" y="5426039"/>
            <a:ext cx="7333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생각을 메모해 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P.49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880713" y="5468099"/>
            <a:ext cx="110255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환경보호에 대한 광고를 만들어 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F79F18-82FF-47D1-8815-6FB9C8966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53" y="1042416"/>
            <a:ext cx="1457103" cy="20341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6C27EF1-2997-4989-B8CF-B4C6C6C30AF6}"/>
              </a:ext>
            </a:extLst>
          </p:cNvPr>
          <p:cNvSpPr/>
          <p:nvPr/>
        </p:nvSpPr>
        <p:spPr>
          <a:xfrm>
            <a:off x="4677413" y="2769802"/>
            <a:ext cx="27879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https://blog.naver.com/misodaljh/100189018658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099BC-9282-42E8-B75D-0A87553BA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042416"/>
            <a:ext cx="2645474" cy="19736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B75C2A-27EC-41E4-A842-3E0E63B6E0D0}"/>
              </a:ext>
            </a:extLst>
          </p:cNvPr>
          <p:cNvSpPr txBox="1"/>
          <p:nvPr/>
        </p:nvSpPr>
        <p:spPr>
          <a:xfrm>
            <a:off x="7833360" y="1042416"/>
            <a:ext cx="4072890" cy="501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종이컵을 사용하지 않다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쓰레기를 분리해서 버리다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지구를 살리다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일회용품 사용을 줄이다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플러그를 뽑다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지구를 지키다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포장을 줄이다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재활용을 하다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환경보호를 실천하다</a:t>
            </a:r>
            <a:endParaRPr lang="en-US" sz="2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1F0654-2C3E-482D-939C-3BACB9B2A5C3}"/>
              </a:ext>
            </a:extLst>
          </p:cNvPr>
          <p:cNvSpPr/>
          <p:nvPr/>
        </p:nvSpPr>
        <p:spPr>
          <a:xfrm>
            <a:off x="7525512" y="1014701"/>
            <a:ext cx="4001270" cy="5073469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250A140-9AD3-475B-9ADB-E853DD67E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7475" y="3299300"/>
            <a:ext cx="3037142" cy="173950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E78745C-3DEF-4CBC-A06B-7E3F2690E4F6}"/>
              </a:ext>
            </a:extLst>
          </p:cNvPr>
          <p:cNvSpPr/>
          <p:nvPr/>
        </p:nvSpPr>
        <p:spPr>
          <a:xfrm>
            <a:off x="4113955" y="5145303"/>
            <a:ext cx="2888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https://www.youtube.com/watch?v=MxPW4Z39Ix0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75FBD18-340D-4B36-8512-B96ADF449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472" y="3299300"/>
            <a:ext cx="3502556" cy="165524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28BE18F-BA4A-4A2D-997D-A802BB20C11B}"/>
              </a:ext>
            </a:extLst>
          </p:cNvPr>
          <p:cNvSpPr/>
          <p:nvPr/>
        </p:nvSpPr>
        <p:spPr>
          <a:xfrm>
            <a:off x="457165" y="5038984"/>
            <a:ext cx="33938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http://www.ideak.co.kr/board/index.html?id=photo3&amp;no=86</a:t>
            </a:r>
          </a:p>
        </p:txBody>
      </p:sp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1743371" y="5910334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https://www.youtube.com/watch?v=f3mcjmKcGeo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7323473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92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P.50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Online Media 1" title="[EBS ￬ﾺﾠ￭ﾎﾘ￬ﾝﾸ] ￬ﾝﾌ￬ﾋﾝ￫ﾬﾼ￬ﾓﾰ￫ﾠﾈ￪ﾸﾰ ￬ﾤﾄ￬ﾝﾴ￪ﾸﾰ ￬ﾺﾠ￭ﾎﾘ￬ﾝﾸ 40￬ﾴﾈver">
            <a:hlinkClick r:id="" action="ppaction://media"/>
            <a:extLst>
              <a:ext uri="{FF2B5EF4-FFF2-40B4-BE49-F238E27FC236}">
                <a16:creationId xmlns:a16="http://schemas.microsoft.com/office/drawing/2014/main" id="{49A24CAB-A049-40C6-A4B1-59EBDCF7F8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88510" y="824555"/>
            <a:ext cx="8814981" cy="495842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7294898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7372350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P.50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38C42-E1DE-4BD0-B513-C8F5EAC7A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812" y="849338"/>
            <a:ext cx="3024377" cy="9367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B8A3ED-F1C6-4D9C-A90D-DB648B3E0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37" y="2094291"/>
            <a:ext cx="10707757" cy="212259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826EC0-3F30-4A7C-97F8-30B6F236F3EF}"/>
              </a:ext>
            </a:extLst>
          </p:cNvPr>
          <p:cNvSpPr/>
          <p:nvPr/>
        </p:nvSpPr>
        <p:spPr>
          <a:xfrm>
            <a:off x="356616" y="1946816"/>
            <a:ext cx="11292840" cy="2506312"/>
          </a:xfrm>
          <a:prstGeom prst="round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CC9423-C2AA-44A1-B1F3-C38247C28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616" y="4764888"/>
            <a:ext cx="3042169" cy="19338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256F689-E638-420D-B904-68B3FF920C1F}"/>
              </a:ext>
            </a:extLst>
          </p:cNvPr>
          <p:cNvSpPr txBox="1"/>
          <p:nvPr/>
        </p:nvSpPr>
        <p:spPr>
          <a:xfrm>
            <a:off x="4087368" y="5431536"/>
            <a:ext cx="7261926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우리가 살고 있는 나라에서는 음식물 쓰레기를 어떻게 버리나요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한국과 비교할 때 장점과 단점은 무엇인가요</a:t>
            </a:r>
            <a:r>
              <a:rPr lang="en-US" altLang="ko-KR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8904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166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1166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2083388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2878792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환경보호 광고 만들기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2878792"/>
            <a:ext cx="675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주제에 맞는 그림을 고르고 멋진 글을 넣어 포스터를 </a:t>
            </a:r>
            <a:endParaRPr lang="en-US" altLang="ko-KR" sz="2000" dirty="0"/>
          </a:p>
          <a:p>
            <a:r>
              <a:rPr lang="ko-KR" altLang="en-US" sz="2000" dirty="0"/>
              <a:t>만들어 봐요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642" y="2928808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3948724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p19-21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4872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374" y="3865877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113410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1. </a:t>
            </a: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5-1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</a:t>
            </a:r>
            <a:endParaRPr lang="en-US" sz="2000" dirty="0"/>
          </a:p>
          <a:p>
            <a:r>
              <a:rPr lang="en-US" sz="2000" dirty="0"/>
              <a:t>2. Study Korean</a:t>
            </a:r>
          </a:p>
          <a:p>
            <a:r>
              <a:rPr lang="en-US" sz="2000" dirty="0"/>
              <a:t>3. </a:t>
            </a: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http://www.seouldailynews.co.kr/coding/news.aspx/6/1/6258</a:t>
            </a:r>
            <a:endParaRPr lang="en-US" sz="2000" dirty="0"/>
          </a:p>
          <a:p>
            <a:r>
              <a:rPr lang="en-US" sz="2000" dirty="0"/>
              <a:t>4. https://www.youtube.com/watch?v=xonAw-LO4ic</a:t>
            </a:r>
          </a:p>
          <a:p>
            <a:r>
              <a:rPr lang="en-US" sz="2000" dirty="0"/>
              <a:t>5. https://in.pinterest.com/pin/654710864552702427/ </a:t>
            </a:r>
          </a:p>
          <a:p>
            <a:r>
              <a:rPr lang="en-US" sz="2000" dirty="0"/>
              <a:t>6. https://www.pinterest.com/pin/627407791821644088/</a:t>
            </a:r>
          </a:p>
          <a:p>
            <a:r>
              <a:rPr lang="en-US" sz="2000" dirty="0"/>
              <a:t>7. </a:t>
            </a:r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https://twitter.com/fullertonpta/status/988399834926329858</a:t>
            </a:r>
            <a:endParaRPr lang="en-US" sz="2000" dirty="0"/>
          </a:p>
          <a:p>
            <a:r>
              <a:rPr lang="en-US" sz="2000" dirty="0"/>
              <a:t>8. </a:t>
            </a:r>
            <a:r>
              <a:rPr lang="en-US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https://www.claimscore.co.uk/guides/25/home-insurance/325/tech-solutions-save-electricity-home</a:t>
            </a:r>
            <a:endParaRPr lang="en-US" sz="2000" dirty="0"/>
          </a:p>
          <a:p>
            <a:r>
              <a:rPr lang="en-US" sz="2000" dirty="0"/>
              <a:t>9. </a:t>
            </a:r>
            <a:r>
              <a:rPr lang="en-US" sz="20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https://www.pinterest.pt/pin/586030970247143280/</a:t>
            </a:r>
            <a:endParaRPr lang="en-US" sz="2000" dirty="0"/>
          </a:p>
          <a:p>
            <a:r>
              <a:rPr lang="en-US" sz="2000" dirty="0"/>
              <a:t>10. </a:t>
            </a:r>
            <a:r>
              <a:rPr lang="en-US" sz="20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https://www.pinterest.co.kr/pin/594123375819264246/</a:t>
            </a:r>
            <a:endParaRPr lang="en-US" sz="2000" dirty="0"/>
          </a:p>
          <a:p>
            <a:r>
              <a:rPr lang="en-US" sz="2000" dirty="0"/>
              <a:t>11. biz.newdaily.co.kr/site/data/html/2019/04/22/2019042200111.html</a:t>
            </a:r>
          </a:p>
          <a:p>
            <a:r>
              <a:rPr lang="en-US" sz="2000" dirty="0"/>
              <a:t>12. </a:t>
            </a:r>
            <a:r>
              <a:rPr lang="en-US" sz="20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https://blog.naver.com/misodaljh/100189018658</a:t>
            </a:r>
            <a:endParaRPr lang="en-US" sz="2000" dirty="0"/>
          </a:p>
          <a:p>
            <a:r>
              <a:rPr lang="en-US" sz="2000" dirty="0"/>
              <a:t>13. https://www.youtube.com/watch?v=MxPW4Z39Ix0</a:t>
            </a:r>
          </a:p>
          <a:p>
            <a:r>
              <a:rPr lang="en-US" sz="2000" dirty="0"/>
              <a:t>14. </a:t>
            </a:r>
            <a:r>
              <a:rPr lang="en-US" sz="20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http://www.ideak.co.kr/board/index.html?id=photo3&amp;no=86</a:t>
            </a:r>
            <a:endParaRPr lang="en-US" sz="2000" dirty="0"/>
          </a:p>
          <a:p>
            <a:r>
              <a:rPr lang="en-US" sz="2000" dirty="0"/>
              <a:t>15. https://www.youtube.com/watch?v=f3mcjmKcGeo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955436" y="5837471"/>
            <a:ext cx="40779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https://www.youtube.com/watch?v=xonAw-LO4ic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-243379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10870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일회용품 사용을 줄여요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197024" y="2227661"/>
            <a:ext cx="4676727" cy="23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우리가 자주 사용하는 일회용품에는 어떤 것이 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일회용품을 많이 사용하면 왜 안 될까요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  <a:endParaRPr lang="en-US" sz="2500" dirty="0"/>
          </a:p>
        </p:txBody>
      </p:sp>
      <p:pic>
        <p:nvPicPr>
          <p:cNvPr id="4" name="Online Media 3" title="￬ﾽﾔ￬ﾽﾔ￫ﾪﾽ &quot;￬ﾝﾼ￭ﾚﾌ￬ﾚﾩ￭ﾒﾈ ￬ﾂﾬ￬ﾚﾩ￬ﾝﾄ ￬ﾤﾄ￬ﾗﾬ￬ﾚﾔ&quot;">
            <a:hlinkClick r:id="" action="ppaction://media"/>
            <a:extLst>
              <a:ext uri="{FF2B5EF4-FFF2-40B4-BE49-F238E27FC236}">
                <a16:creationId xmlns:a16="http://schemas.microsoft.com/office/drawing/2014/main" id="{82864DF6-5F8B-49DA-AC82-349328146FB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700016" y="1489934"/>
            <a:ext cx="7491984" cy="421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800" dirty="0">
                <a:hlinkClick r:id="rId3"/>
              </a:rPr>
              <a:t>Unit 4  </a:t>
            </a:r>
            <a:r>
              <a:rPr lang="ko-KR" altLang="en-US" sz="2800" dirty="0">
                <a:hlinkClick r:id="rId3"/>
              </a:rPr>
              <a:t>깨끗한 지구</a:t>
            </a:r>
            <a:r>
              <a:rPr lang="en-US" altLang="ko-KR" sz="2800" dirty="0">
                <a:hlinkClick r:id="rId3"/>
              </a:rPr>
              <a:t>, </a:t>
            </a:r>
            <a:r>
              <a:rPr lang="ko-KR" altLang="en-US" sz="2800" dirty="0">
                <a:hlinkClick r:id="rId3"/>
              </a:rPr>
              <a:t>함께 노력해요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건전지</a:t>
            </a:r>
            <a:r>
              <a:rPr lang="en-US" altLang="ko-KR" dirty="0"/>
              <a:t>/battery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0498" y="1031318"/>
            <a:ext cx="4372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재활용하다</a:t>
            </a:r>
            <a:r>
              <a:rPr lang="en-US" altLang="ko-KR" dirty="0"/>
              <a:t>/to recycle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깡통</a:t>
            </a:r>
            <a:r>
              <a:rPr lang="en-US" altLang="ko-KR" dirty="0"/>
              <a:t>/can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0498" y="1670981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다시 쓰다</a:t>
            </a:r>
            <a:r>
              <a:rPr lang="en-US" altLang="ko-KR" dirty="0"/>
              <a:t>/to reuse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0498" y="2310644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아끼다</a:t>
            </a:r>
            <a:r>
              <a:rPr lang="en-US" altLang="ko-KR" dirty="0"/>
              <a:t>/to save 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유리병</a:t>
            </a:r>
            <a:r>
              <a:rPr lang="en-US" altLang="ko-KR" dirty="0"/>
              <a:t>/glass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0498" y="2950307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줄이다</a:t>
            </a:r>
            <a:r>
              <a:rPr lang="en-US" altLang="ko-KR" dirty="0"/>
              <a:t>/to reduce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비닐</a:t>
            </a:r>
            <a:r>
              <a:rPr lang="en-US" altLang="ko-KR" dirty="0"/>
              <a:t>/vinyl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0498" y="3589970"/>
            <a:ext cx="3462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버리다</a:t>
            </a:r>
            <a:r>
              <a:rPr lang="en-US" altLang="ko-KR"/>
              <a:t>/to throw away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종이</a:t>
            </a:r>
            <a:r>
              <a:rPr lang="en-US" altLang="ko-KR" dirty="0"/>
              <a:t>/paper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일회용품</a:t>
            </a:r>
            <a:r>
              <a:rPr lang="en-US" altLang="ko-KR" dirty="0"/>
              <a:t>/disposable product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0498" y="4229633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분리하다</a:t>
            </a:r>
            <a:r>
              <a:rPr lang="en-US" altLang="ko-KR" dirty="0"/>
              <a:t>/to separate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0498" y="4869296"/>
            <a:ext cx="49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분리수거하다</a:t>
            </a:r>
            <a:r>
              <a:rPr lang="en-US" altLang="ko-KR" dirty="0"/>
              <a:t>/to separate the garbage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563" y="40718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플라스틱</a:t>
            </a:r>
            <a:r>
              <a:rPr lang="en-US" altLang="ko-KR" dirty="0"/>
              <a:t>/plastic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포장지</a:t>
            </a:r>
            <a:r>
              <a:rPr lang="en-US" altLang="ko-KR" dirty="0"/>
              <a:t>/wrapping paper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0498" y="5508960"/>
            <a:ext cx="461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쓰레기를 치우다</a:t>
            </a:r>
            <a:r>
              <a:rPr lang="en-US" altLang="ko-KR" dirty="0"/>
              <a:t>/to clean up the trash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74358" y="1108903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절약하다</a:t>
            </a:r>
            <a:r>
              <a:rPr lang="en-US" altLang="ko-KR" dirty="0"/>
              <a:t>/to economize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74358" y="1700444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부피</a:t>
            </a:r>
            <a:r>
              <a:rPr lang="en-US" altLang="ko-KR" dirty="0"/>
              <a:t>/volume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74358" y="229198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해외동포</a:t>
            </a:r>
            <a:r>
              <a:rPr lang="en-US" altLang="ko-KR" dirty="0"/>
              <a:t>/Korean abroad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74358" y="288352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수필</a:t>
            </a:r>
            <a:r>
              <a:rPr lang="en-US" altLang="ko-KR" dirty="0"/>
              <a:t>/essay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74358" y="3475067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경험</a:t>
            </a:r>
            <a:r>
              <a:rPr lang="en-US" altLang="ko-KR" dirty="0"/>
              <a:t>/experience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31" grpId="0"/>
      <p:bldP spid="33" grpId="0"/>
      <p:bldP spid="35" grpId="0"/>
      <p:bldP spid="37" grpId="0"/>
      <p:bldP spid="39" grpId="0"/>
      <p:bldP spid="4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643" y="24603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6E2A60-3814-4F3F-BBF6-E253C49C9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87" y="1254290"/>
            <a:ext cx="11172825" cy="4808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0AA78A-673E-40AC-A376-A37A0226EC21}"/>
              </a:ext>
            </a:extLst>
          </p:cNvPr>
          <p:cNvSpPr txBox="1"/>
          <p:nvPr/>
        </p:nvSpPr>
        <p:spPr>
          <a:xfrm>
            <a:off x="1209675" y="3267075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줄이다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8F5109-C061-4036-8C8F-D6C7FB0201E5}"/>
              </a:ext>
            </a:extLst>
          </p:cNvPr>
          <p:cNvSpPr txBox="1"/>
          <p:nvPr/>
        </p:nvSpPr>
        <p:spPr>
          <a:xfrm>
            <a:off x="1209675" y="4019550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버리다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90ECAB-0028-40A1-BA79-63A5F5C4903D}"/>
              </a:ext>
            </a:extLst>
          </p:cNvPr>
          <p:cNvSpPr txBox="1"/>
          <p:nvPr/>
        </p:nvSpPr>
        <p:spPr>
          <a:xfrm>
            <a:off x="1209675" y="4692089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다시 쓰다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0C88F-5748-4662-BA0F-EC5B40BAEE3E}"/>
              </a:ext>
            </a:extLst>
          </p:cNvPr>
          <p:cNvSpPr txBox="1"/>
          <p:nvPr/>
        </p:nvSpPr>
        <p:spPr>
          <a:xfrm>
            <a:off x="1209675" y="5346399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아끼다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br>
              <a:rPr lang="en-US" sz="3200" dirty="0"/>
            </a:br>
            <a:r>
              <a:rPr lang="ko-KR" altLang="en-US" sz="2800" dirty="0"/>
              <a:t>어휘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035" y="24603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B6AF9-0CF2-4754-A306-F8FD35FE8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5" y="1322828"/>
            <a:ext cx="10801350" cy="47162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2DB323-55BF-4F6C-A964-214EEE06C65A}"/>
              </a:ext>
            </a:extLst>
          </p:cNvPr>
          <p:cNvSpPr txBox="1"/>
          <p:nvPr/>
        </p:nvSpPr>
        <p:spPr>
          <a:xfrm>
            <a:off x="1447800" y="3343275"/>
            <a:ext cx="159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플라스틱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D16E39-515D-47A7-9FBB-9A2E46EFDEA3}"/>
              </a:ext>
            </a:extLst>
          </p:cNvPr>
          <p:cNvSpPr txBox="1"/>
          <p:nvPr/>
        </p:nvSpPr>
        <p:spPr>
          <a:xfrm>
            <a:off x="1447800" y="4011820"/>
            <a:ext cx="159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유리병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B335B8-39CA-4628-9B84-7F28C5C5E740}"/>
              </a:ext>
            </a:extLst>
          </p:cNvPr>
          <p:cNvSpPr txBox="1"/>
          <p:nvPr/>
        </p:nvSpPr>
        <p:spPr>
          <a:xfrm>
            <a:off x="1447799" y="4685807"/>
            <a:ext cx="159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건전지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F0288-F28C-4500-ACCE-85675A3A47A3}"/>
              </a:ext>
            </a:extLst>
          </p:cNvPr>
          <p:cNvSpPr txBox="1"/>
          <p:nvPr/>
        </p:nvSpPr>
        <p:spPr>
          <a:xfrm>
            <a:off x="3698530" y="5418520"/>
            <a:ext cx="159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일회용품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992" y="144166"/>
            <a:ext cx="405490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P.43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   </a:t>
            </a:r>
            <a:r>
              <a:rPr lang="en-US" sz="3200" dirty="0"/>
              <a:t>Unit 4  </a:t>
            </a:r>
            <a:r>
              <a:rPr lang="ko-KR" altLang="en-US" sz="2800" dirty="0"/>
              <a:t>깨끗한 지구</a:t>
            </a:r>
            <a:r>
              <a:rPr lang="en-US" altLang="ko-KR" sz="2800" dirty="0"/>
              <a:t>, </a:t>
            </a:r>
            <a:r>
              <a:rPr lang="ko-KR" altLang="en-US" sz="2800" dirty="0"/>
              <a:t>함께 노력해요</a:t>
            </a:r>
            <a:br>
              <a:rPr lang="en-US" sz="2800" dirty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수빈이는 행사 후에 </a:t>
            </a:r>
            <a:endParaRPr lang="en-US" altLang="ko-KR" sz="2000" b="1" dirty="0"/>
          </a:p>
          <a:p>
            <a:pPr algn="ctr">
              <a:lnSpc>
                <a:spcPct val="150000"/>
              </a:lnSpc>
            </a:pPr>
            <a:r>
              <a:rPr lang="ko-KR" altLang="en-US" sz="2000" b="1" dirty="0"/>
              <a:t>무엇을 했나요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ABA2D8-6BFC-4D49-AA80-AE0A372598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649" y="1379658"/>
            <a:ext cx="7282037" cy="39858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0FD691-424B-4FAC-A43D-8B5C14EA14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4368" y="3640487"/>
            <a:ext cx="3590889" cy="2425492"/>
          </a:xfrm>
          <a:prstGeom prst="rect">
            <a:avLst/>
          </a:prstGeom>
        </p:spPr>
      </p:pic>
      <p:pic>
        <p:nvPicPr>
          <p:cNvPr id="3" name="007_4과대화">
            <a:hlinkClick r:id="" action="ppaction://media"/>
            <a:extLst>
              <a:ext uri="{FF2B5EF4-FFF2-40B4-BE49-F238E27FC236}">
                <a16:creationId xmlns:a16="http://schemas.microsoft.com/office/drawing/2014/main" id="{6106966D-9AA7-4253-A542-EFE488B39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34435" y="74670"/>
            <a:ext cx="603809" cy="88922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922B7ED-1EF9-44C2-A768-025057AF6835}"/>
              </a:ext>
            </a:extLst>
          </p:cNvPr>
          <p:cNvSpPr/>
          <p:nvPr/>
        </p:nvSpPr>
        <p:spPr>
          <a:xfrm>
            <a:off x="2295144" y="1379658"/>
            <a:ext cx="676656" cy="4399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D5DC5B-91F2-4B17-B7FB-DD2BCF18697E}"/>
              </a:ext>
            </a:extLst>
          </p:cNvPr>
          <p:cNvSpPr/>
          <p:nvPr/>
        </p:nvSpPr>
        <p:spPr>
          <a:xfrm>
            <a:off x="1271016" y="1819656"/>
            <a:ext cx="1179576" cy="4399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246A09-2A62-47B4-B516-F694826604A2}"/>
              </a:ext>
            </a:extLst>
          </p:cNvPr>
          <p:cNvSpPr/>
          <p:nvPr/>
        </p:nvSpPr>
        <p:spPr>
          <a:xfrm>
            <a:off x="3858768" y="2078203"/>
            <a:ext cx="1911096" cy="4399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B64869D-90CD-4D69-8075-9C4BF279B483}"/>
              </a:ext>
            </a:extLst>
          </p:cNvPr>
          <p:cNvSpPr/>
          <p:nvPr/>
        </p:nvSpPr>
        <p:spPr>
          <a:xfrm>
            <a:off x="1627632" y="2890819"/>
            <a:ext cx="3255264" cy="4447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더라도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00985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분리수거가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귀찮더라도</a:t>
            </a:r>
            <a:r>
              <a:rPr lang="ko-KR" altLang="en-US" sz="2400" dirty="0"/>
              <a:t> 환경 보호를 위해 실천해야 합니다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00985" y="3685342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이런 일은 누가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하더라도</a:t>
            </a:r>
            <a:r>
              <a:rPr lang="ko-KR" altLang="en-US" sz="2400" dirty="0"/>
              <a:t> 더 잘할 수는 없을 거야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77920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내일 서영이 생일 파티에 안 가면 안 될까</a:t>
            </a:r>
            <a:r>
              <a:rPr lang="en-US" altLang="ko-KR" sz="2400" dirty="0"/>
              <a:t>? </a:t>
            </a:r>
            <a:r>
              <a:rPr lang="ko-KR" altLang="en-US" sz="2400" dirty="0"/>
              <a:t>좀 바빠서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</a:t>
            </a:r>
            <a:r>
              <a:rPr lang="ko-KR" altLang="en-US" sz="2400" b="1" u="sng" dirty="0">
                <a:solidFill>
                  <a:srgbClr val="FF0000"/>
                </a:solidFill>
              </a:rPr>
              <a:t>바쁘더라도</a:t>
            </a:r>
            <a:r>
              <a:rPr lang="ko-KR" altLang="en-US" sz="2400" dirty="0"/>
              <a:t> 잠깐 왔다 가</a:t>
            </a:r>
            <a:r>
              <a:rPr lang="en-US" altLang="ko-KR" sz="2400" dirty="0"/>
              <a:t>. </a:t>
            </a:r>
            <a:r>
              <a:rPr lang="ko-KR" altLang="en-US" sz="2400" dirty="0"/>
              <a:t>네가 안 오면 서영이가 </a:t>
            </a:r>
            <a:r>
              <a:rPr lang="ko-KR" altLang="en-US" sz="2400" dirty="0" err="1"/>
              <a:t>섭섭해할</a:t>
            </a:r>
            <a:r>
              <a:rPr lang="ko-KR" altLang="en-US" sz="2400" dirty="0"/>
              <a:t> 거야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preceding part is fulfilled but the succeeding part does not match the expectations.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279475" y="32436"/>
            <a:ext cx="6919719" cy="958872"/>
            <a:chOff x="2657754" y="32436"/>
            <a:chExt cx="6355236" cy="958872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312895" y="61484"/>
              <a:ext cx="570009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3200" dirty="0"/>
                <a:t>Unit 4  </a:t>
              </a:r>
              <a:r>
                <a:rPr lang="ko-KR" altLang="en-US" sz="2800" dirty="0"/>
                <a:t>깨끗한 지구</a:t>
              </a:r>
              <a:r>
                <a:rPr lang="en-US" altLang="ko-KR" sz="2800" dirty="0"/>
                <a:t>, </a:t>
              </a:r>
              <a:r>
                <a:rPr lang="ko-KR" altLang="en-US" sz="2800" dirty="0"/>
                <a:t>함께 노력해요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더라도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7754" y="32436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2562</TotalTime>
  <Words>2431</Words>
  <Application>Microsoft Office PowerPoint</Application>
  <PresentationFormat>Widescreen</PresentationFormat>
  <Paragraphs>363</Paragraphs>
  <Slides>37</Slides>
  <Notes>36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4  깨끗한 지구, 함께 노력해요 어휘 Vocabulary-Falshcards</vt:lpstr>
      <vt:lpstr>Unit 4  깨끗한 지구, 함께 노력해요 어휘</vt:lpstr>
      <vt:lpstr>Unit 4  깨끗한 지구, 함께 노력해요 어휘</vt:lpstr>
      <vt:lpstr>대화를 따라해 봐요 P.43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P.46</vt:lpstr>
      <vt:lpstr>듣고 말해 봐요 P.46</vt:lpstr>
      <vt:lpstr>듣고 말해 봐요 P.47</vt:lpstr>
      <vt:lpstr> 읽고 써 봐요 P.48</vt:lpstr>
      <vt:lpstr> 읽고 써 봐요 P.48</vt:lpstr>
      <vt:lpstr> 읽고 써 봐요 P.49</vt:lpstr>
      <vt:lpstr> 읽고 써 봐요 P.49</vt:lpstr>
      <vt:lpstr> 문화 P.50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258</cp:revision>
  <dcterms:created xsi:type="dcterms:W3CDTF">2020-04-29T03:48:50Z</dcterms:created>
  <dcterms:modified xsi:type="dcterms:W3CDTF">2020-06-17T04:56:47Z</dcterms:modified>
</cp:coreProperties>
</file>